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586D1-6365-4DC4-86B8-386D7EED9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3C5D2EA-3B13-4939-9926-919DFC74E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039037-9088-4C46-8CFF-47939B1C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935735-4D12-4B46-B03B-DC61D907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0BE4AF-96FC-473C-A9FD-56744648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58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79B2AA-FBDF-41BF-813E-48484F794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167FB9-1FB6-4F71-B02D-33AE4B8F9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441CD5-4B5D-4378-AF83-777F42BD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2F605F-6271-45C6-9543-2C6A49511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5EDDED-B48B-4454-9C3D-E95E08C7C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21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4CA82B-F635-45FC-9605-AA5A43A41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DAF40E-8C14-4DE0-953B-D07517509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CF119E-D285-4C2F-844E-4444C728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A28322-45B6-44D4-9262-47F223532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EF33E1-4B26-46A2-9167-450A58A93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716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2A4E6-0CF5-41DA-B379-79CB088C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A9F2D4-26AA-4FEA-9E6A-73C3BB85F6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0782BB1-3B25-4555-AD89-005391255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331E0-7DB3-4893-8FC0-463884D5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98087F-BBCD-461B-8ADB-4B73518CE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C27B0D9-3B85-4275-9FB1-9FEE5C8E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339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31000-96E8-4B99-95BE-4859F87BE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FA6A80-B70E-45BD-BD6F-F4349A40A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C88E6B-4417-4FDD-8E09-85854402F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19F038-B1E6-4142-A385-93F9F750A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091D3F6-E723-4C01-AEED-3F77AC685A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11F6095-83A1-4325-87DE-6E076092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AFC4918-6E21-4325-A203-77B2E3B4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04C0A6A-D404-4F7C-8A5B-EAA7F45DA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45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43147-58B4-4BD5-9F26-BB10348C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A9A23FC-AB43-458D-A634-CC112FBB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6BAF09-035F-4994-9E65-5CA6ACE2A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4B45741-D2F1-466B-9978-F8BAFA8D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9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DACD2DD-F4A1-492F-A334-FF25D970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FF4FDC-5E11-4080-A307-CB3A20B03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60A470-4AB4-45CC-A366-CFC3C28F8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83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9FE74D-9BDF-4AF6-9E10-236C0979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11B9A7-146E-4294-87AC-C56F4D472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2EF534E-6FF4-4914-A39C-F48F6BB7D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8CE65A-C594-4220-8823-FC1D8382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00CB404-046B-4B0F-ADB8-DCF7D32AF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549B2C-E404-4B5C-A81D-9255065E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505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739CA-749F-4627-81B9-A6335D998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465C73-17AA-477D-BFBB-DFF421C29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756C33C-5986-4717-B2C1-4DBFE9F46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DA0690-FD0E-4D14-8FCD-37F51784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9A8F64-550D-4F57-9C65-BEC88C95A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F7922F-2A3F-4274-87EE-52E3A5C9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254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EBC5C-9FF9-43AA-9D87-244F353E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7E46971-B315-4682-BB23-6E5296B86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8C80AB-97FE-4862-AC71-97FE87E54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CF3C62-1275-47D4-A60C-11DA48C3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67C8B0-5B0D-425C-9725-5FD89DC1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566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3FD26B4-46CE-48BB-AF76-46919FA01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7DB9D14-58C2-4DC9-8F8D-DED484F09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B563F7-3AEF-4175-B229-C7603AD4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D87B68-97A6-484C-8B4E-605BE22E7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4240F3-E7DF-4EFB-A71F-AA8E8571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7905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CD26620-E6AF-48F8-99D5-D418FEAD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4E4856-829E-4F6C-A992-1C7F325EB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774D50-4BF3-4B0E-BFD5-8DFFCD1A5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B8103-1A84-4FFC-BEB5-789650964930}" type="datetimeFigureOut">
              <a:rPr lang="de-DE" smtClean="0"/>
              <a:t>26.01.2021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9DE932-DA4A-4738-A1E7-141AD7355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83FCE9-B7BE-4988-ACA1-B9E0A19FA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18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57452" y="204186"/>
            <a:ext cx="3764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6">
                    <a:lumMod val="50000"/>
                  </a:schemeClr>
                </a:solidFill>
              </a:rPr>
              <a:t>Schwachzehrer</a:t>
            </a:r>
            <a:endParaRPr lang="de-DE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Platzbedarf in </a:t>
            </a:r>
            <a:r>
              <a:rPr lang="de-DE" dirty="0" err="1">
                <a:solidFill>
                  <a:schemeClr val="accent6">
                    <a:lumMod val="50000"/>
                  </a:schemeClr>
                </a:solidFill>
              </a:rPr>
              <a:t>cmxcm</a:t>
            </a:r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 für Monokultur, Maßstab 1:10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24306A5-42F0-4A39-9C43-B7F8F5668894}"/>
              </a:ext>
            </a:extLst>
          </p:cNvPr>
          <p:cNvSpPr/>
          <p:nvPr/>
        </p:nvSpPr>
        <p:spPr>
          <a:xfrm>
            <a:off x="618991" y="1226656"/>
            <a:ext cx="1080000" cy="1080000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Kopf-salat</a:t>
            </a:r>
          </a:p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30x30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1349458-74DA-4FB9-9902-F90367E4A497}"/>
              </a:ext>
            </a:extLst>
          </p:cNvPr>
          <p:cNvGrpSpPr/>
          <p:nvPr/>
        </p:nvGrpSpPr>
        <p:grpSpPr>
          <a:xfrm>
            <a:off x="6409677" y="1589546"/>
            <a:ext cx="610078" cy="626554"/>
            <a:chOff x="2780545" y="1086093"/>
            <a:chExt cx="610078" cy="62655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D91B4B9-6A67-4AEF-A8F1-29E3784BF772}"/>
                </a:ext>
              </a:extLst>
            </p:cNvPr>
            <p:cNvSpPr/>
            <p:nvPr/>
          </p:nvSpPr>
          <p:spPr>
            <a:xfrm>
              <a:off x="2941584" y="1086093"/>
              <a:ext cx="288000" cy="288000"/>
            </a:xfrm>
            <a:prstGeom prst="ellipse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10637550-F916-4B6C-8663-D91BE0EC2D87}"/>
                </a:ext>
              </a:extLst>
            </p:cNvPr>
            <p:cNvSpPr txBox="1"/>
            <p:nvPr/>
          </p:nvSpPr>
          <p:spPr>
            <a:xfrm>
              <a:off x="2780545" y="1374093"/>
              <a:ext cx="610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Feldsalat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8x8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BA5D919F-198F-42CB-9984-8C2A087CF7D2}"/>
              </a:ext>
            </a:extLst>
          </p:cNvPr>
          <p:cNvGrpSpPr/>
          <p:nvPr/>
        </p:nvGrpSpPr>
        <p:grpSpPr>
          <a:xfrm>
            <a:off x="4690089" y="1496656"/>
            <a:ext cx="610078" cy="540000"/>
            <a:chOff x="2734917" y="884045"/>
            <a:chExt cx="610078" cy="54000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F2DA9AE-FC42-4530-ADE6-E9AC2C5A28B0}"/>
                </a:ext>
              </a:extLst>
            </p:cNvPr>
            <p:cNvSpPr/>
            <p:nvPr/>
          </p:nvSpPr>
          <p:spPr>
            <a:xfrm>
              <a:off x="2769956" y="884045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04738AC-94C4-4E8F-A1AB-5D00B5CA0F97}"/>
                </a:ext>
              </a:extLst>
            </p:cNvPr>
            <p:cNvSpPr txBox="1"/>
            <p:nvPr/>
          </p:nvSpPr>
          <p:spPr>
            <a:xfrm>
              <a:off x="2734917" y="984768"/>
              <a:ext cx="610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Rucola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15x15</a:t>
              </a:r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1C5D9E78-AC62-4A15-ADAD-29E92D43089D}"/>
              </a:ext>
            </a:extLst>
          </p:cNvPr>
          <p:cNvSpPr/>
          <p:nvPr/>
        </p:nvSpPr>
        <p:spPr>
          <a:xfrm>
            <a:off x="641696" y="2742605"/>
            <a:ext cx="1440000" cy="108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Buschbohne</a:t>
            </a:r>
          </a:p>
          <a:p>
            <a:pPr algn="ctr"/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30x40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21870694-2B44-4787-8738-CCE0B2D9E23A}"/>
              </a:ext>
            </a:extLst>
          </p:cNvPr>
          <p:cNvSpPr/>
          <p:nvPr/>
        </p:nvSpPr>
        <p:spPr>
          <a:xfrm>
            <a:off x="2221584" y="2742605"/>
            <a:ext cx="1800000" cy="108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Stangenbohne</a:t>
            </a:r>
          </a:p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30x50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FD7F8D2D-469F-4D43-ADF1-F593EC20EB8E}"/>
              </a:ext>
            </a:extLst>
          </p:cNvPr>
          <p:cNvGrpSpPr/>
          <p:nvPr/>
        </p:nvGrpSpPr>
        <p:grpSpPr>
          <a:xfrm>
            <a:off x="5598257" y="1604974"/>
            <a:ext cx="610078" cy="360000"/>
            <a:chOff x="2734154" y="884045"/>
            <a:chExt cx="610078" cy="3600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E297AF1-A661-479E-A5D2-50DCDB30DACB}"/>
                </a:ext>
              </a:extLst>
            </p:cNvPr>
            <p:cNvSpPr/>
            <p:nvPr/>
          </p:nvSpPr>
          <p:spPr>
            <a:xfrm>
              <a:off x="2769956" y="884045"/>
              <a:ext cx="540000" cy="360000"/>
            </a:xfrm>
            <a:prstGeom prst="ellipse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A9622E2F-3202-4F9E-852F-6AF20B6F507B}"/>
                </a:ext>
              </a:extLst>
            </p:cNvPr>
            <p:cNvSpPr txBox="1"/>
            <p:nvPr/>
          </p:nvSpPr>
          <p:spPr>
            <a:xfrm>
              <a:off x="2734154" y="905491"/>
              <a:ext cx="610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Portulak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10x15</a:t>
              </a:r>
            </a:p>
          </p:txBody>
        </p:sp>
      </p:grpSp>
      <p:sp>
        <p:nvSpPr>
          <p:cNvPr id="26" name="Rechteck 25">
            <a:extLst>
              <a:ext uri="{FF2B5EF4-FFF2-40B4-BE49-F238E27FC236}">
                <a16:creationId xmlns:a16="http://schemas.microsoft.com/office/drawing/2014/main" id="{C36A3E1B-1C21-4165-BEBC-AAC4AF5F0358}"/>
              </a:ext>
            </a:extLst>
          </p:cNvPr>
          <p:cNvSpPr/>
          <p:nvPr/>
        </p:nvSpPr>
        <p:spPr>
          <a:xfrm>
            <a:off x="5471895" y="2742605"/>
            <a:ext cx="1440000" cy="72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Puffbohne</a:t>
            </a:r>
          </a:p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40x20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BEDDBDD-AE96-4883-B5FC-F852E5983BAB}"/>
              </a:ext>
            </a:extLst>
          </p:cNvPr>
          <p:cNvSpPr/>
          <p:nvPr/>
        </p:nvSpPr>
        <p:spPr>
          <a:xfrm>
            <a:off x="3311999" y="1226656"/>
            <a:ext cx="1080000" cy="1080000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Pflück-salat</a:t>
            </a:r>
          </a:p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30x30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F5CFC72-7E7E-4899-A3E4-F34E6D647DEA}"/>
              </a:ext>
            </a:extLst>
          </p:cNvPr>
          <p:cNvSpPr/>
          <p:nvPr/>
        </p:nvSpPr>
        <p:spPr>
          <a:xfrm>
            <a:off x="1965495" y="1226656"/>
            <a:ext cx="1080000" cy="1080000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Eis-salat</a:t>
            </a:r>
          </a:p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30x30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252A32C7-21C2-419D-A71F-ED475FD0DF25}"/>
              </a:ext>
            </a:extLst>
          </p:cNvPr>
          <p:cNvSpPr/>
          <p:nvPr/>
        </p:nvSpPr>
        <p:spPr>
          <a:xfrm>
            <a:off x="4302489" y="2895005"/>
            <a:ext cx="1080000" cy="108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Erbse</a:t>
            </a:r>
          </a:p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30x30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C1DC1C2A-48C9-4764-AC32-E50ED932DAD4}"/>
              </a:ext>
            </a:extLst>
          </p:cNvPr>
          <p:cNvGrpSpPr/>
          <p:nvPr/>
        </p:nvGrpSpPr>
        <p:grpSpPr>
          <a:xfrm>
            <a:off x="623872" y="4249282"/>
            <a:ext cx="762216" cy="338554"/>
            <a:chOff x="623872" y="4249282"/>
            <a:chExt cx="762216" cy="338554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4A7C986-E26D-4E99-890A-36278020559D}"/>
                </a:ext>
              </a:extLst>
            </p:cNvPr>
            <p:cNvSpPr txBox="1"/>
            <p:nvPr/>
          </p:nvSpPr>
          <p:spPr>
            <a:xfrm>
              <a:off x="623872" y="4249282"/>
              <a:ext cx="762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Radieschen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5x10</a:t>
              </a: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51524440-5D97-44CF-BC0F-E962FA7815FF}"/>
                </a:ext>
              </a:extLst>
            </p:cNvPr>
            <p:cNvSpPr/>
            <p:nvPr/>
          </p:nvSpPr>
          <p:spPr>
            <a:xfrm>
              <a:off x="850969" y="4409462"/>
              <a:ext cx="308022" cy="168931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019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355107" y="100924"/>
            <a:ext cx="3764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de-DE" dirty="0" err="1"/>
              <a:t>Mittelzehrer</a:t>
            </a:r>
            <a:endParaRPr lang="de-DE" dirty="0"/>
          </a:p>
          <a:p>
            <a:r>
              <a:rPr lang="de-DE" dirty="0"/>
              <a:t>Platzbedarf in </a:t>
            </a:r>
            <a:r>
              <a:rPr lang="de-DE" dirty="0" err="1"/>
              <a:t>cmxcm</a:t>
            </a:r>
            <a:r>
              <a:rPr lang="de-DE" dirty="0"/>
              <a:t> für Monokultur</a:t>
            </a:r>
          </a:p>
          <a:p>
            <a:r>
              <a:rPr lang="de-DE" dirty="0"/>
              <a:t>Maßstab 1:10</a:t>
            </a:r>
          </a:p>
          <a:p>
            <a:endParaRPr lang="de-DE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700CAEB-BA8D-4734-A817-4D39722940A3}"/>
              </a:ext>
            </a:extLst>
          </p:cNvPr>
          <p:cNvSpPr/>
          <p:nvPr/>
        </p:nvSpPr>
        <p:spPr>
          <a:xfrm>
            <a:off x="500777" y="1161791"/>
            <a:ext cx="1260000" cy="126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Zucker-hut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(35x35)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852241A-66A3-4C65-ADA4-DBDB18B4CDFE}"/>
              </a:ext>
            </a:extLst>
          </p:cNvPr>
          <p:cNvSpPr/>
          <p:nvPr/>
        </p:nvSpPr>
        <p:spPr>
          <a:xfrm>
            <a:off x="147742" y="4493814"/>
            <a:ext cx="2880000" cy="216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Neuseeländer Spinat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60x80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72FD51C-6B48-4D6F-B5CA-0F5B09AC84FE}"/>
              </a:ext>
            </a:extLst>
          </p:cNvPr>
          <p:cNvSpPr/>
          <p:nvPr/>
        </p:nvSpPr>
        <p:spPr>
          <a:xfrm>
            <a:off x="410777" y="3276277"/>
            <a:ext cx="1440000" cy="90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Fenchel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40x25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65005C6-927A-4D6E-9484-82A51864B610}"/>
              </a:ext>
            </a:extLst>
          </p:cNvPr>
          <p:cNvGrpSpPr/>
          <p:nvPr/>
        </p:nvGrpSpPr>
        <p:grpSpPr>
          <a:xfrm>
            <a:off x="355107" y="2669861"/>
            <a:ext cx="1293181" cy="503259"/>
            <a:chOff x="4677029" y="1499765"/>
            <a:chExt cx="1293181" cy="503259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48DF425C-3B56-4D29-86F6-6C7AA631D624}"/>
                </a:ext>
              </a:extLst>
            </p:cNvPr>
            <p:cNvSpPr/>
            <p:nvPr/>
          </p:nvSpPr>
          <p:spPr>
            <a:xfrm flipV="1">
              <a:off x="4888161" y="1499765"/>
              <a:ext cx="900000" cy="144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D921F210-4236-424D-B579-776E07139A91}"/>
                </a:ext>
              </a:extLst>
            </p:cNvPr>
            <p:cNvSpPr txBox="1"/>
            <p:nvPr/>
          </p:nvSpPr>
          <p:spPr>
            <a:xfrm>
              <a:off x="4677029" y="1541359"/>
              <a:ext cx="12931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Karotte</a:t>
              </a:r>
            </a:p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25x4</a:t>
              </a:r>
            </a:p>
          </p:txBody>
        </p:sp>
      </p:grpSp>
      <p:sp>
        <p:nvSpPr>
          <p:cNvPr id="10" name="Rechteck 9">
            <a:extLst>
              <a:ext uri="{FF2B5EF4-FFF2-40B4-BE49-F238E27FC236}">
                <a16:creationId xmlns:a16="http://schemas.microsoft.com/office/drawing/2014/main" id="{3DD4FC7B-DA02-4CDC-8D13-AD205714D0B5}"/>
              </a:ext>
            </a:extLst>
          </p:cNvPr>
          <p:cNvSpPr/>
          <p:nvPr/>
        </p:nvSpPr>
        <p:spPr>
          <a:xfrm>
            <a:off x="3015570" y="2633861"/>
            <a:ext cx="900000" cy="36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Zwiebel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10x25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CB0BA2A2-95A3-40D6-9D1F-23163E3CF27E}"/>
              </a:ext>
            </a:extLst>
          </p:cNvPr>
          <p:cNvGrpSpPr/>
          <p:nvPr/>
        </p:nvGrpSpPr>
        <p:grpSpPr>
          <a:xfrm>
            <a:off x="1615798" y="2566542"/>
            <a:ext cx="1293181" cy="461665"/>
            <a:chOff x="4767029" y="1399792"/>
            <a:chExt cx="1293181" cy="461665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3AB59A1-5E0E-4CFF-93C9-CD0940FCCC76}"/>
                </a:ext>
              </a:extLst>
            </p:cNvPr>
            <p:cNvSpPr/>
            <p:nvPr/>
          </p:nvSpPr>
          <p:spPr>
            <a:xfrm>
              <a:off x="4873620" y="1450625"/>
              <a:ext cx="1080000" cy="360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068F7B2A-2C07-41D8-862A-3B0E8FFE6355}"/>
                </a:ext>
              </a:extLst>
            </p:cNvPr>
            <p:cNvSpPr txBox="1"/>
            <p:nvPr/>
          </p:nvSpPr>
          <p:spPr>
            <a:xfrm>
              <a:off x="4767029" y="1399792"/>
              <a:ext cx="12931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Pastinake</a:t>
              </a:r>
            </a:p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30x10</a:t>
              </a:r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FC5CB65F-0BE8-498C-A19E-6545B699CBEC}"/>
              </a:ext>
            </a:extLst>
          </p:cNvPr>
          <p:cNvSpPr/>
          <p:nvPr/>
        </p:nvSpPr>
        <p:spPr>
          <a:xfrm>
            <a:off x="6664569" y="3510457"/>
            <a:ext cx="1080000" cy="54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Rote Beete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15x30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F04F7C2C-CB52-43DB-A19C-8BA445BB5E09}"/>
              </a:ext>
            </a:extLst>
          </p:cNvPr>
          <p:cNvSpPr/>
          <p:nvPr/>
        </p:nvSpPr>
        <p:spPr>
          <a:xfrm>
            <a:off x="4079042" y="2633861"/>
            <a:ext cx="720000" cy="36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Knoblauch</a:t>
            </a:r>
          </a:p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10x20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59A9DB7F-3E73-4874-8CDA-4512898A6347}"/>
              </a:ext>
            </a:extLst>
          </p:cNvPr>
          <p:cNvSpPr/>
          <p:nvPr/>
        </p:nvSpPr>
        <p:spPr>
          <a:xfrm>
            <a:off x="4934166" y="2690287"/>
            <a:ext cx="900000" cy="252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Schwarzwurzel</a:t>
            </a:r>
          </a:p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25x7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F292FAE4-06DC-4F78-9AFF-6F16EEBCF226}"/>
              </a:ext>
            </a:extLst>
          </p:cNvPr>
          <p:cNvGrpSpPr/>
          <p:nvPr/>
        </p:nvGrpSpPr>
        <p:grpSpPr>
          <a:xfrm>
            <a:off x="7267516" y="2645843"/>
            <a:ext cx="954107" cy="592888"/>
            <a:chOff x="9898951" y="1522624"/>
            <a:chExt cx="954107" cy="592888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61B52EE-DF41-469A-814B-E41F74FCA774}"/>
                </a:ext>
              </a:extLst>
            </p:cNvPr>
            <p:cNvSpPr/>
            <p:nvPr/>
          </p:nvSpPr>
          <p:spPr>
            <a:xfrm>
              <a:off x="10016005" y="1522624"/>
              <a:ext cx="720000" cy="180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0E1DA8BE-9773-4662-A198-ADC2F28BEE81}"/>
                </a:ext>
              </a:extLst>
            </p:cNvPr>
            <p:cNvSpPr txBox="1"/>
            <p:nvPr/>
          </p:nvSpPr>
          <p:spPr>
            <a:xfrm>
              <a:off x="9898951" y="1684625"/>
              <a:ext cx="95410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50" dirty="0">
                  <a:solidFill>
                    <a:schemeClr val="accent2">
                      <a:lumMod val="50000"/>
                    </a:schemeClr>
                  </a:solidFill>
                </a:rPr>
                <a:t>Lauchzwiebel</a:t>
              </a:r>
            </a:p>
            <a:p>
              <a:pPr algn="ctr"/>
              <a:r>
                <a:rPr lang="de-DE" sz="1050" dirty="0">
                  <a:solidFill>
                    <a:schemeClr val="accent2">
                      <a:lumMod val="50000"/>
                    </a:schemeClr>
                  </a:solidFill>
                </a:rPr>
                <a:t>5x20</a:t>
              </a:r>
            </a:p>
          </p:txBody>
        </p:sp>
      </p:grpSp>
      <p:sp>
        <p:nvSpPr>
          <p:cNvPr id="20" name="Rechteck 19">
            <a:extLst>
              <a:ext uri="{FF2B5EF4-FFF2-40B4-BE49-F238E27FC236}">
                <a16:creationId xmlns:a16="http://schemas.microsoft.com/office/drawing/2014/main" id="{30FFBD3E-D14B-4D76-AE73-055EE985E9FE}"/>
              </a:ext>
            </a:extLst>
          </p:cNvPr>
          <p:cNvSpPr/>
          <p:nvPr/>
        </p:nvSpPr>
        <p:spPr>
          <a:xfrm>
            <a:off x="3359042" y="3253624"/>
            <a:ext cx="1440000" cy="108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Mangold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40x30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AF048F5B-371B-4D76-A0E6-33319757BF63}"/>
              </a:ext>
            </a:extLst>
          </p:cNvPr>
          <p:cNvSpPr/>
          <p:nvPr/>
        </p:nvSpPr>
        <p:spPr>
          <a:xfrm>
            <a:off x="5058371" y="3276277"/>
            <a:ext cx="1440000" cy="108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Stangensellerie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40x30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8F35D7FD-01B5-4DDC-BEF4-E62C71B730F3}"/>
              </a:ext>
            </a:extLst>
          </p:cNvPr>
          <p:cNvSpPr/>
          <p:nvPr/>
        </p:nvSpPr>
        <p:spPr>
          <a:xfrm>
            <a:off x="1955928" y="3253624"/>
            <a:ext cx="1080000" cy="90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Kohlrabi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30x25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79E0D78A-7155-4159-AC6C-FE6B918A409E}"/>
              </a:ext>
            </a:extLst>
          </p:cNvPr>
          <p:cNvSpPr/>
          <p:nvPr/>
        </p:nvSpPr>
        <p:spPr>
          <a:xfrm>
            <a:off x="4583735" y="1175792"/>
            <a:ext cx="1260000" cy="126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accent2">
                    <a:lumMod val="50000"/>
                  </a:schemeClr>
                </a:solidFill>
              </a:rPr>
              <a:t>Chinakohl</a:t>
            </a:r>
          </a:p>
          <a:p>
            <a:pPr algn="ctr"/>
            <a:r>
              <a:rPr lang="de-DE" sz="1200" dirty="0">
                <a:solidFill>
                  <a:schemeClr val="accent2">
                    <a:lumMod val="50000"/>
                  </a:schemeClr>
                </a:solidFill>
              </a:rPr>
              <a:t>(35x35)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0EC5ADF4-30F1-4A99-9790-B45F01D0DC40}"/>
              </a:ext>
            </a:extLst>
          </p:cNvPr>
          <p:cNvSpPr/>
          <p:nvPr/>
        </p:nvSpPr>
        <p:spPr>
          <a:xfrm>
            <a:off x="6007516" y="1205952"/>
            <a:ext cx="1260000" cy="108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Romana Salat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30x35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9182310-7921-4680-837C-0AAC8E12944B}"/>
              </a:ext>
            </a:extLst>
          </p:cNvPr>
          <p:cNvSpPr/>
          <p:nvPr/>
        </p:nvSpPr>
        <p:spPr>
          <a:xfrm>
            <a:off x="3308584" y="1251791"/>
            <a:ext cx="1080000" cy="108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Radicchio</a:t>
            </a:r>
          </a:p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(30x30)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74DB67A-A891-4B46-838F-8EF15ECE85D0}"/>
              </a:ext>
            </a:extLst>
          </p:cNvPr>
          <p:cNvSpPr/>
          <p:nvPr/>
        </p:nvSpPr>
        <p:spPr>
          <a:xfrm>
            <a:off x="1955928" y="1205951"/>
            <a:ext cx="1080000" cy="108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Endivie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(30x30)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3EC2223A-F0B3-4126-9F07-4511A69FE339}"/>
              </a:ext>
            </a:extLst>
          </p:cNvPr>
          <p:cNvSpPr/>
          <p:nvPr/>
        </p:nvSpPr>
        <p:spPr>
          <a:xfrm>
            <a:off x="8104570" y="3619270"/>
            <a:ext cx="540000" cy="54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Spinat</a:t>
            </a:r>
          </a:p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15x15</a:t>
            </a:r>
          </a:p>
        </p:txBody>
      </p:sp>
    </p:spTree>
    <p:extLst>
      <p:ext uri="{BB962C8B-B14F-4D97-AF65-F5344CB8AC3E}">
        <p14:creationId xmlns:p14="http://schemas.microsoft.com/office/powerpoint/2010/main" val="3182572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48257" y="130073"/>
            <a:ext cx="3764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Starkzehrer</a:t>
            </a:r>
          </a:p>
          <a:p>
            <a:r>
              <a:rPr lang="de-DE" dirty="0">
                <a:solidFill>
                  <a:srgbClr val="FF0000"/>
                </a:solidFill>
              </a:rPr>
              <a:t>Platzbedarf in </a:t>
            </a:r>
            <a:r>
              <a:rPr lang="de-DE" dirty="0" err="1">
                <a:solidFill>
                  <a:srgbClr val="FF0000"/>
                </a:solidFill>
              </a:rPr>
              <a:t>cmxcm</a:t>
            </a:r>
            <a:r>
              <a:rPr lang="de-DE" dirty="0">
                <a:solidFill>
                  <a:srgbClr val="FF0000"/>
                </a:solidFill>
              </a:rPr>
              <a:t> für Monokultur</a:t>
            </a:r>
          </a:p>
          <a:p>
            <a:r>
              <a:rPr lang="de-DE" dirty="0">
                <a:solidFill>
                  <a:srgbClr val="FF0000"/>
                </a:solidFill>
              </a:rPr>
              <a:t>Maßstab 1:10</a:t>
            </a:r>
          </a:p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65B769B-5608-4956-8F8D-657166DB31C7}"/>
              </a:ext>
            </a:extLst>
          </p:cNvPr>
          <p:cNvSpPr/>
          <p:nvPr/>
        </p:nvSpPr>
        <p:spPr>
          <a:xfrm>
            <a:off x="6023077" y="5266120"/>
            <a:ext cx="1440000" cy="144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Knollen-sellerie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57F2A05-9CE9-44AE-A04E-1624934B7CF2}"/>
              </a:ext>
            </a:extLst>
          </p:cNvPr>
          <p:cNvSpPr/>
          <p:nvPr/>
        </p:nvSpPr>
        <p:spPr>
          <a:xfrm>
            <a:off x="474779" y="1031348"/>
            <a:ext cx="144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Paprika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50x40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0FCA09A-09B1-493A-8C09-2FA31F9482D1}"/>
              </a:ext>
            </a:extLst>
          </p:cNvPr>
          <p:cNvSpPr/>
          <p:nvPr/>
        </p:nvSpPr>
        <p:spPr>
          <a:xfrm>
            <a:off x="4401285" y="863486"/>
            <a:ext cx="2160000" cy="21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Tomate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60x60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A2B4894-1EC1-4D4F-8F1B-C9FA44C8D8CC}"/>
              </a:ext>
            </a:extLst>
          </p:cNvPr>
          <p:cNvSpPr/>
          <p:nvPr/>
        </p:nvSpPr>
        <p:spPr>
          <a:xfrm>
            <a:off x="8014750" y="816676"/>
            <a:ext cx="1440000" cy="144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Zuckermais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BFDF3B-A898-438F-8CBE-D75F2B757098}"/>
              </a:ext>
            </a:extLst>
          </p:cNvPr>
          <p:cNvSpPr/>
          <p:nvPr/>
        </p:nvSpPr>
        <p:spPr>
          <a:xfrm>
            <a:off x="6718226" y="1090959"/>
            <a:ext cx="108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Kartoffel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50x30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BE8565E-C3EE-46AD-B98C-9C0CE02C706D}"/>
              </a:ext>
            </a:extLst>
          </p:cNvPr>
          <p:cNvSpPr/>
          <p:nvPr/>
        </p:nvSpPr>
        <p:spPr>
          <a:xfrm>
            <a:off x="243676" y="3082032"/>
            <a:ext cx="1800000" cy="18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Weißkohl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50x50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DF690EE-3059-41C9-BE99-BA57CAF196EF}"/>
              </a:ext>
            </a:extLst>
          </p:cNvPr>
          <p:cNvSpPr/>
          <p:nvPr/>
        </p:nvSpPr>
        <p:spPr>
          <a:xfrm>
            <a:off x="2127357" y="3027585"/>
            <a:ext cx="1800000" cy="18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Rotkohl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50x50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3320808-77F0-441D-B57D-DF59A9FA995B}"/>
              </a:ext>
            </a:extLst>
          </p:cNvPr>
          <p:cNvSpPr/>
          <p:nvPr/>
        </p:nvSpPr>
        <p:spPr>
          <a:xfrm>
            <a:off x="2347310" y="4904004"/>
            <a:ext cx="1800000" cy="18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Grünkohl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50x50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3002A79-FA8C-4564-B670-0D88CF6EDF18}"/>
              </a:ext>
            </a:extLst>
          </p:cNvPr>
          <p:cNvSpPr/>
          <p:nvPr/>
        </p:nvSpPr>
        <p:spPr>
          <a:xfrm>
            <a:off x="4397981" y="5230609"/>
            <a:ext cx="1440000" cy="144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Wirsing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B1FF5FD-E190-48B0-82C3-C9F6936EFE09}"/>
              </a:ext>
            </a:extLst>
          </p:cNvPr>
          <p:cNvSpPr/>
          <p:nvPr/>
        </p:nvSpPr>
        <p:spPr>
          <a:xfrm>
            <a:off x="6096000" y="3303869"/>
            <a:ext cx="1800000" cy="18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Blumenkohl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50x50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FC07AD6-9512-47FE-A4B4-1678DD6E0761}"/>
              </a:ext>
            </a:extLst>
          </p:cNvPr>
          <p:cNvSpPr/>
          <p:nvPr/>
        </p:nvSpPr>
        <p:spPr>
          <a:xfrm>
            <a:off x="4212319" y="3307927"/>
            <a:ext cx="1620000" cy="16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Brokkoli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45x45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1612EE4-75BF-4AE8-9531-41E7DCE2BD32}"/>
              </a:ext>
            </a:extLst>
          </p:cNvPr>
          <p:cNvSpPr/>
          <p:nvPr/>
        </p:nvSpPr>
        <p:spPr>
          <a:xfrm>
            <a:off x="2167310" y="1092070"/>
            <a:ext cx="216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Aubergine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50x60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0077D68-708D-4AFB-AC2D-2E768DEE3F9B}"/>
              </a:ext>
            </a:extLst>
          </p:cNvPr>
          <p:cNvSpPr/>
          <p:nvPr/>
        </p:nvSpPr>
        <p:spPr>
          <a:xfrm>
            <a:off x="9723064" y="178096"/>
            <a:ext cx="2160000" cy="28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Salatgurke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60x80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2D4FE80-D05B-417A-9766-1B3A6E8D8D80}"/>
              </a:ext>
            </a:extLst>
          </p:cNvPr>
          <p:cNvSpPr/>
          <p:nvPr/>
        </p:nvSpPr>
        <p:spPr>
          <a:xfrm>
            <a:off x="8173597" y="2450667"/>
            <a:ext cx="1080000" cy="54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rgbClr val="FF0000"/>
                </a:solidFill>
              </a:rPr>
              <a:t>Lauch</a:t>
            </a:r>
          </a:p>
          <a:p>
            <a:pPr algn="ctr"/>
            <a:r>
              <a:rPr lang="de-DE" sz="1600" dirty="0">
                <a:solidFill>
                  <a:srgbClr val="FF0000"/>
                </a:solidFill>
              </a:rPr>
              <a:t>30x15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50B3A10-8A9F-4125-BCF1-01AA9235B9EF}"/>
              </a:ext>
            </a:extLst>
          </p:cNvPr>
          <p:cNvSpPr/>
          <p:nvPr/>
        </p:nvSpPr>
        <p:spPr>
          <a:xfrm>
            <a:off x="327357" y="4927927"/>
            <a:ext cx="1800000" cy="18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Rosenkohl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50x50</a:t>
            </a:r>
          </a:p>
        </p:txBody>
      </p:sp>
    </p:spTree>
    <p:extLst>
      <p:ext uri="{BB962C8B-B14F-4D97-AF65-F5344CB8AC3E}">
        <p14:creationId xmlns:p14="http://schemas.microsoft.com/office/powerpoint/2010/main" val="242968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57452" y="204186"/>
            <a:ext cx="3764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Starkzehrer</a:t>
            </a:r>
          </a:p>
          <a:p>
            <a:r>
              <a:rPr lang="de-DE" dirty="0">
                <a:solidFill>
                  <a:srgbClr val="FF0000"/>
                </a:solidFill>
              </a:rPr>
              <a:t>Platzbedarf in </a:t>
            </a:r>
            <a:r>
              <a:rPr lang="de-DE" dirty="0" err="1">
                <a:solidFill>
                  <a:srgbClr val="FF0000"/>
                </a:solidFill>
              </a:rPr>
              <a:t>cmxcm</a:t>
            </a:r>
            <a:r>
              <a:rPr lang="de-DE" dirty="0">
                <a:solidFill>
                  <a:srgbClr val="FF0000"/>
                </a:solidFill>
              </a:rPr>
              <a:t> für Monokultur</a:t>
            </a:r>
          </a:p>
          <a:p>
            <a:r>
              <a:rPr lang="de-DE" dirty="0">
                <a:solidFill>
                  <a:srgbClr val="FF0000"/>
                </a:solidFill>
              </a:rPr>
              <a:t>Maßstab 1:10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04B2041-0458-4C7F-B325-147A20F64E44}"/>
              </a:ext>
            </a:extLst>
          </p:cNvPr>
          <p:cNvSpPr/>
          <p:nvPr/>
        </p:nvSpPr>
        <p:spPr>
          <a:xfrm>
            <a:off x="129987" y="4788023"/>
            <a:ext cx="360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Wassermelone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50x100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D9488E1-E005-47C1-836A-BEE15E8E0C6E}"/>
              </a:ext>
            </a:extLst>
          </p:cNvPr>
          <p:cNvSpPr/>
          <p:nvPr/>
        </p:nvSpPr>
        <p:spPr>
          <a:xfrm>
            <a:off x="110972" y="2909209"/>
            <a:ext cx="360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Zuckermelone (z.B. Honig, Guadeloupe)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50x100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993F602-180C-421F-A931-5C5FFE93D9D6}"/>
              </a:ext>
            </a:extLst>
          </p:cNvPr>
          <p:cNvSpPr/>
          <p:nvPr/>
        </p:nvSpPr>
        <p:spPr>
          <a:xfrm>
            <a:off x="8462013" y="3218738"/>
            <a:ext cx="3600000" cy="36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Rhabarber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100x100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9B8AB73-6BB7-4061-A036-86B439C4F5EA}"/>
              </a:ext>
            </a:extLst>
          </p:cNvPr>
          <p:cNvSpPr/>
          <p:nvPr/>
        </p:nvSpPr>
        <p:spPr>
          <a:xfrm>
            <a:off x="4757639" y="3809209"/>
            <a:ext cx="2880000" cy="28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Artischocke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80x80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879A2C6-40B9-44D4-A636-74BFD651471A}"/>
              </a:ext>
            </a:extLst>
          </p:cNvPr>
          <p:cNvSpPr/>
          <p:nvPr/>
        </p:nvSpPr>
        <p:spPr>
          <a:xfrm>
            <a:off x="348396" y="1324653"/>
            <a:ext cx="2520000" cy="12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Süßkartoffel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35x70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3EADFCFF-4C38-40A6-A58C-AF6354B814DB}"/>
              </a:ext>
            </a:extLst>
          </p:cNvPr>
          <p:cNvSpPr/>
          <p:nvPr/>
        </p:nvSpPr>
        <p:spPr>
          <a:xfrm>
            <a:off x="8740576" y="1697515"/>
            <a:ext cx="2700000" cy="10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Topinambur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30x75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89ABB86-176E-45E1-86AE-783AABF5537E}"/>
              </a:ext>
            </a:extLst>
          </p:cNvPr>
          <p:cNvSpPr/>
          <p:nvPr/>
        </p:nvSpPr>
        <p:spPr>
          <a:xfrm>
            <a:off x="4535346" y="204186"/>
            <a:ext cx="3240000" cy="324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Zucchini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90x90</a:t>
            </a:r>
          </a:p>
        </p:txBody>
      </p:sp>
    </p:spTree>
    <p:extLst>
      <p:ext uri="{BB962C8B-B14F-4D97-AF65-F5344CB8AC3E}">
        <p14:creationId xmlns:p14="http://schemas.microsoft.com/office/powerpoint/2010/main" val="1899767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66330" y="150920"/>
            <a:ext cx="3764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Starkzehrer</a:t>
            </a:r>
          </a:p>
          <a:p>
            <a:r>
              <a:rPr lang="de-DE" dirty="0">
                <a:solidFill>
                  <a:srgbClr val="FF0000"/>
                </a:solidFill>
              </a:rPr>
              <a:t>Platzbedarf in </a:t>
            </a:r>
            <a:r>
              <a:rPr lang="de-DE" dirty="0" err="1">
                <a:solidFill>
                  <a:srgbClr val="FF0000"/>
                </a:solidFill>
              </a:rPr>
              <a:t>cmxcm</a:t>
            </a:r>
            <a:r>
              <a:rPr lang="de-DE" dirty="0">
                <a:solidFill>
                  <a:srgbClr val="FF0000"/>
                </a:solidFill>
              </a:rPr>
              <a:t> für Monokultur</a:t>
            </a:r>
          </a:p>
          <a:p>
            <a:r>
              <a:rPr lang="de-DE" dirty="0">
                <a:solidFill>
                  <a:srgbClr val="FF0000"/>
                </a:solidFill>
              </a:rPr>
              <a:t>Maßstab 1:10</a:t>
            </a:r>
          </a:p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993F602-180C-421F-A931-5C5FFE93D9D6}"/>
              </a:ext>
            </a:extLst>
          </p:cNvPr>
          <p:cNvSpPr/>
          <p:nvPr/>
        </p:nvSpPr>
        <p:spPr>
          <a:xfrm>
            <a:off x="347823" y="1167996"/>
            <a:ext cx="5400000" cy="54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Kürbis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150x150</a:t>
            </a:r>
          </a:p>
        </p:txBody>
      </p:sp>
    </p:spTree>
    <p:extLst>
      <p:ext uri="{BB962C8B-B14F-4D97-AF65-F5344CB8AC3E}">
        <p14:creationId xmlns:p14="http://schemas.microsoft.com/office/powerpoint/2010/main" val="220221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6AE2588-F614-4A3A-8BE0-BBDB0D220BAF}"/>
              </a:ext>
            </a:extLst>
          </p:cNvPr>
          <p:cNvSpPr txBox="1"/>
          <p:nvPr/>
        </p:nvSpPr>
        <p:spPr>
          <a:xfrm>
            <a:off x="1251751" y="594804"/>
            <a:ext cx="3968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Beispielbeet: 1,2m x 2m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71B6052-036A-45B2-A2D5-BD24BCC83EED}"/>
              </a:ext>
            </a:extLst>
          </p:cNvPr>
          <p:cNvSpPr/>
          <p:nvPr/>
        </p:nvSpPr>
        <p:spPr>
          <a:xfrm>
            <a:off x="1757777" y="1464815"/>
            <a:ext cx="7200000" cy="43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349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Breitbild</PresentationFormat>
  <Paragraphs>119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Johanna Fangauer</dc:creator>
  <cp:lastModifiedBy>Johanna</cp:lastModifiedBy>
  <cp:revision>39</cp:revision>
  <dcterms:created xsi:type="dcterms:W3CDTF">2021-01-12T10:29:28Z</dcterms:created>
  <dcterms:modified xsi:type="dcterms:W3CDTF">2021-01-26T21:10:27Z</dcterms:modified>
</cp:coreProperties>
</file>